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3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85174"/>
  </p:normalViewPr>
  <p:slideViewPr>
    <p:cSldViewPr snapToGrid="0" snapToObjects="1">
      <p:cViewPr varScale="1">
        <p:scale>
          <a:sx n="107" d="100"/>
          <a:sy n="107" d="100"/>
        </p:scale>
        <p:origin x="69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001665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devtage-goladeji/ai-capstone/blob/main/spacex_web_scraped.csv" TargetMode="External"/><Relationship Id="rId4" Type="http://schemas.openxmlformats.org/officeDocument/2006/relationships/hyperlink" Target="https://github.com/devtage-goladeji/ai-capstone/blob/main/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evtage-goladeji/ai-capstone/blob/main/labs-jupyter-spacex-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dataset_part_2.csv"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vtage-goladeji/ai-capstone/blob/main/IBM-DS0321EN-SkillsNetwork_labs_module_2_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dataset_part_3.csv"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evtage-goladeji/ai-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en.wikipedia.org/wiki/Space_launch_market_competition" TargetMode="External"/><Relationship Id="rId4" Type="http://schemas.openxmlformats.org/officeDocument/2006/relationships/hyperlink" Target="https://spacenews.com/38331spacex-challenge-has-arianespace-rethinking-pricing-policies/"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eb.archive.org/web/20140310123118/http:/www.aviationweek.com/Article.aspx?id=%2Farticle-xml%2FAW_03_10_2014_p48-668592.xm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spacex-data.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Gbolahan (GB) Oladeji</a:t>
            </a:r>
          </a:p>
          <a:p>
            <a:r>
              <a:rPr lang="en-US" dirty="0">
                <a:solidFill>
                  <a:schemeClr val="bg2"/>
                </a:solidFill>
                <a:latin typeface="Abadi" panose="020B0604020104020204" pitchFamily="34" charset="0"/>
                <a:ea typeface="SF Pro" pitchFamily="2" charset="0"/>
                <a:cs typeface="SF Pro" pitchFamily="2" charset="0"/>
              </a:rPr>
              <a:t>2023/07/24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86754"/>
            <a:ext cx="4985332" cy="4912658"/>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With the process, the launch records were scraped from HTML in a Wikipedia:</a:t>
            </a:r>
          </a:p>
          <a:p>
            <a:pPr marL="0" indent="0">
              <a:lnSpc>
                <a:spcPct val="100000"/>
              </a:lnSpc>
              <a:spcBef>
                <a:spcPts val="1400"/>
              </a:spcBef>
              <a:buNone/>
            </a:pPr>
            <a:r>
              <a:rPr lang="en-CA" sz="1600" b="0" dirty="0">
                <a:solidFill>
                  <a:srgbClr val="CE9178"/>
                </a:solidFill>
                <a:effectLst/>
                <a:latin typeface="Consolas" panose="020B0609020204030204" pitchFamily="49" charset="0"/>
                <a:hlinkClick r:id="rId3"/>
              </a:rPr>
              <a:t>https://en.wikipedia.org/w/index.php?title=List_of_Falcon_9_and_Falcon_Heavy_launches&amp;oldid=1027686922</a:t>
            </a:r>
            <a:r>
              <a:rPr lang="en-CA" sz="1600" b="0" dirty="0">
                <a:solidFill>
                  <a:srgbClr val="CE9178"/>
                </a:solidFill>
                <a:effectLst/>
                <a:latin typeface="Consolas" panose="020B0609020204030204" pitchFamily="49" charset="0"/>
              </a:rPr>
              <a:t> </a:t>
            </a:r>
            <a:endParaRPr lang="en-CA" sz="1600" b="0" dirty="0">
              <a:solidFill>
                <a:srgbClr val="CCCCCC"/>
              </a:solidFill>
              <a:effectLst/>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https://github.com/devtage-goladeji/ai-capstone/blob/main/jupyter-labs-webscraping.ipynb</a:t>
            </a:r>
            <a:r>
              <a:rPr lang="en-US" sz="18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CSV produced:</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5"/>
              </a:rPr>
              <a:t>https://github.com/devtage-goladeji/ai-capstone/blob/main/spacex_web_scraped.csv</a:t>
            </a:r>
            <a:r>
              <a:rPr lang="en-US" sz="18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355973" y="1586754"/>
            <a:ext cx="5087003" cy="4732596"/>
          </a:xfrm>
          <a:prstGeom prst="rect">
            <a:avLst/>
          </a:prstGeom>
          <a:ln>
            <a:solidFill>
              <a:srgbClr val="0B49CB"/>
            </a:solidFill>
            <a:prstDash val="dash"/>
          </a:ln>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ACE1F7E1-48ED-D4A4-FC35-2DB87B03055B}"/>
              </a:ext>
            </a:extLst>
          </p:cNvPr>
          <p:cNvSpPr/>
          <p:nvPr/>
        </p:nvSpPr>
        <p:spPr>
          <a:xfrm>
            <a:off x="6490447" y="1916935"/>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TASK 1: Request the Falcon9 Launch Wiki page from its URL via HTTP Get Method and </a:t>
            </a:r>
            <a:r>
              <a:rPr lang="en-US" sz="1600" dirty="0" err="1"/>
              <a:t>BeautifulSoup</a:t>
            </a:r>
            <a:r>
              <a:rPr lang="en-US" sz="1600" dirty="0"/>
              <a:t>  object </a:t>
            </a:r>
            <a:endParaRPr lang="en-CA" sz="1600" dirty="0"/>
          </a:p>
        </p:txBody>
      </p:sp>
      <p:sp>
        <p:nvSpPr>
          <p:cNvPr id="7" name="Rectangle 6">
            <a:extLst>
              <a:ext uri="{FF2B5EF4-FFF2-40B4-BE49-F238E27FC236}">
                <a16:creationId xmlns:a16="http://schemas.microsoft.com/office/drawing/2014/main" id="{E3869FFB-CC23-6A36-1124-8840485665D2}"/>
              </a:ext>
            </a:extLst>
          </p:cNvPr>
          <p:cNvSpPr/>
          <p:nvPr/>
        </p:nvSpPr>
        <p:spPr>
          <a:xfrm>
            <a:off x="6490447" y="2951286"/>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Task2: </a:t>
            </a:r>
            <a:r>
              <a:rPr lang="en-US" sz="1600" dirty="0"/>
              <a:t>Extract all column/variable names from the HTML table header using HTML tags with soup object</a:t>
            </a:r>
            <a:endParaRPr lang="en-CA" sz="1600" dirty="0"/>
          </a:p>
        </p:txBody>
      </p:sp>
      <p:sp>
        <p:nvSpPr>
          <p:cNvPr id="8" name="Rectangle 7">
            <a:extLst>
              <a:ext uri="{FF2B5EF4-FFF2-40B4-BE49-F238E27FC236}">
                <a16:creationId xmlns:a16="http://schemas.microsoft.com/office/drawing/2014/main" id="{9F0CFDD6-EF18-306D-D45C-9A73F9AB6243}"/>
              </a:ext>
            </a:extLst>
          </p:cNvPr>
          <p:cNvSpPr/>
          <p:nvPr/>
        </p:nvSpPr>
        <p:spPr>
          <a:xfrm>
            <a:off x="6490447" y="3985637"/>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3: </a:t>
            </a:r>
            <a:r>
              <a:rPr lang="en-US" sz="1600" dirty="0"/>
              <a:t>Create a data frame by parsing the launch HTML tables</a:t>
            </a:r>
            <a:endParaRPr lang="en-CA" sz="1600" dirty="0"/>
          </a:p>
        </p:txBody>
      </p:sp>
      <p:sp>
        <p:nvSpPr>
          <p:cNvPr id="9" name="Rectangle 8">
            <a:extLst>
              <a:ext uri="{FF2B5EF4-FFF2-40B4-BE49-F238E27FC236}">
                <a16:creationId xmlns:a16="http://schemas.microsoft.com/office/drawing/2014/main" id="{8972502B-FD36-458E-0FB8-168AECF78E3B}"/>
              </a:ext>
            </a:extLst>
          </p:cNvPr>
          <p:cNvSpPr/>
          <p:nvPr/>
        </p:nvSpPr>
        <p:spPr>
          <a:xfrm>
            <a:off x="6490447" y="5019988"/>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4: Save Data for further analysis </a:t>
            </a:r>
            <a:br>
              <a:rPr lang="en-CA" sz="1600" dirty="0"/>
            </a:br>
            <a:r>
              <a:rPr lang="en-CA" sz="1600" dirty="0"/>
              <a:t>spacex_web_scraped.csv</a:t>
            </a:r>
          </a:p>
        </p:txBody>
      </p:sp>
      <p:cxnSp>
        <p:nvCxnSpPr>
          <p:cNvPr id="10" name="Connector: Elbow 10">
            <a:extLst>
              <a:ext uri="{FF2B5EF4-FFF2-40B4-BE49-F238E27FC236}">
                <a16:creationId xmlns:a16="http://schemas.microsoft.com/office/drawing/2014/main" id="{5B2B953B-48A3-AF77-65F5-E675582DCAB9}"/>
              </a:ext>
            </a:extLst>
          </p:cNvPr>
          <p:cNvCxnSpPr>
            <a:cxnSpLocks/>
            <a:stCxn id="5" idx="2"/>
            <a:endCxn id="7" idx="0"/>
          </p:cNvCxnSpPr>
          <p:nvPr/>
        </p:nvCxnSpPr>
        <p:spPr>
          <a:xfrm>
            <a:off x="8880018"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2">
            <a:extLst>
              <a:ext uri="{FF2B5EF4-FFF2-40B4-BE49-F238E27FC236}">
                <a16:creationId xmlns:a16="http://schemas.microsoft.com/office/drawing/2014/main" id="{85BB8127-72A5-7504-331F-77029835F8DF}"/>
              </a:ext>
            </a:extLst>
          </p:cNvPr>
          <p:cNvCxnSpPr>
            <a:cxnSpLocks/>
            <a:stCxn id="7" idx="2"/>
            <a:endCxn id="8" idx="0"/>
          </p:cNvCxnSpPr>
          <p:nvPr/>
        </p:nvCxnSpPr>
        <p:spPr>
          <a:xfrm>
            <a:off x="8880018" y="3612298"/>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4">
            <a:extLst>
              <a:ext uri="{FF2B5EF4-FFF2-40B4-BE49-F238E27FC236}">
                <a16:creationId xmlns:a16="http://schemas.microsoft.com/office/drawing/2014/main" id="{30CF0BEF-4739-FF7A-A028-F3559FEF5FED}"/>
              </a:ext>
            </a:extLst>
          </p:cNvPr>
          <p:cNvCxnSpPr>
            <a:cxnSpLocks/>
            <a:stCxn id="8" idx="2"/>
            <a:endCxn id="9" idx="0"/>
          </p:cNvCxnSpPr>
          <p:nvPr/>
        </p:nvCxnSpPr>
        <p:spPr>
          <a:xfrm>
            <a:off x="8880018"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7812"/>
            <a:ext cx="11278554" cy="5181599"/>
          </a:xfrm>
          <a:prstGeom prst="rect">
            <a:avLst/>
          </a:prstGeom>
        </p:spPr>
        <p:txBody>
          <a:bodyPr/>
          <a:lstStyle/>
          <a:p>
            <a:r>
              <a:rPr lang="en-US" sz="2200" b="1" dirty="0">
                <a:solidFill>
                  <a:schemeClr val="accent3">
                    <a:lumMod val="25000"/>
                  </a:schemeClr>
                </a:solidFill>
                <a:latin typeface="Abadi" panose="020B0604020104020204" pitchFamily="34" charset="0"/>
              </a:rPr>
              <a:t>Describe how data were processed</a:t>
            </a:r>
          </a:p>
          <a:p>
            <a:pPr marL="0" indent="0">
              <a:buNone/>
            </a:pPr>
            <a:r>
              <a:rPr lang="en-US" sz="2000" dirty="0">
                <a:solidFill>
                  <a:schemeClr val="accent3">
                    <a:lumMod val="25000"/>
                  </a:schemeClr>
                </a:solidFill>
                <a:latin typeface="Abadi" panose="020B0604020104020204" pitchFamily="34" charset="0"/>
              </a:rPr>
              <a:t>In the data wrangling process, we performed some exploratory data analysis to understand which data elements are labels and which are features. Also, the data were analyzed for quality assurance and issues such as missing values were addressed.</a:t>
            </a:r>
          </a:p>
          <a:p>
            <a:r>
              <a:rPr lang="en-US" sz="2200" b="1" dirty="0">
                <a:solidFill>
                  <a:schemeClr val="accent3">
                    <a:lumMod val="25000"/>
                  </a:schemeClr>
                </a:solidFill>
                <a:latin typeface="Abadi" panose="020B0604020104020204" pitchFamily="34" charset="0"/>
              </a:rPr>
              <a:t>Key Tasks:</a:t>
            </a:r>
          </a:p>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2200" b="1" dirty="0">
                <a:solidFill>
                  <a:schemeClr val="accent3">
                    <a:lumMod val="25000"/>
                  </a:schemeClr>
                </a:solidFill>
                <a:latin typeface="Abadi" panose="020B0604020104020204" pitchFamily="34" charset="0"/>
              </a:rPr>
              <a:t>Notebook GitHub URL: </a:t>
            </a:r>
            <a:r>
              <a:rPr lang="en-US" sz="1400" dirty="0">
                <a:solidFill>
                  <a:schemeClr val="accent3">
                    <a:lumMod val="25000"/>
                  </a:schemeClr>
                </a:solidFill>
                <a:latin typeface="Abadi" panose="020B0604020104020204" pitchFamily="34" charset="0"/>
                <a:hlinkClick r:id="rId3"/>
              </a:rPr>
              <a:t>https://github.com/devtage-goladeji/ai-capstone/blob/main/labs-jupyter-spacex-Data-wrangling.ipynb</a:t>
            </a:r>
            <a:r>
              <a:rPr lang="en-US" sz="1400" dirty="0">
                <a:solidFill>
                  <a:schemeClr val="accent3">
                    <a:lumMod val="25000"/>
                  </a:schemeClr>
                </a:solidFill>
                <a:latin typeface="Abadi" panose="020B0604020104020204" pitchFamily="34" charset="0"/>
              </a:rPr>
              <a:t> </a:t>
            </a:r>
            <a:endParaRPr lang="en-US" sz="1400" dirty="0"/>
          </a:p>
          <a:p>
            <a:r>
              <a:rPr lang="en-US" sz="2400" b="1" dirty="0">
                <a:latin typeface="Abadi" panose="020B0604020104020204" pitchFamily="34" charset="0"/>
              </a:rPr>
              <a:t>Data Generated</a:t>
            </a:r>
            <a:r>
              <a:rPr lang="en-US" dirty="0"/>
              <a:t>: </a:t>
            </a:r>
            <a:r>
              <a:rPr lang="en-US" sz="1600" dirty="0">
                <a:hlinkClick r:id="rId4"/>
              </a:rPr>
              <a:t>https://github.com/devtage-goladeji/ai-capstone/blob/main/dataset_part_2.csv</a:t>
            </a:r>
            <a:r>
              <a:rPr lang="en-US" sz="1600" dirty="0"/>
              <a:t> </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116D29DC-6FB0-EC31-4B78-239D588BC562}"/>
              </a:ext>
            </a:extLst>
          </p:cNvPr>
          <p:cNvSpPr/>
          <p:nvPr/>
        </p:nvSpPr>
        <p:spPr>
          <a:xfrm>
            <a:off x="914400" y="339162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1) Load Data</a:t>
            </a:r>
            <a:br>
              <a:rPr lang="en-US" sz="1100" dirty="0"/>
            </a:br>
            <a:r>
              <a:rPr lang="en-US" sz="1100" dirty="0"/>
              <a:t>dataset_part_1.csv</a:t>
            </a:r>
            <a:endParaRPr lang="en-CA" sz="1600" dirty="0"/>
          </a:p>
        </p:txBody>
      </p:sp>
      <p:sp>
        <p:nvSpPr>
          <p:cNvPr id="3" name="Rectangle 2">
            <a:extLst>
              <a:ext uri="{FF2B5EF4-FFF2-40B4-BE49-F238E27FC236}">
                <a16:creationId xmlns:a16="http://schemas.microsoft.com/office/drawing/2014/main" id="{57256170-0B62-8612-3C71-985F5E1EB3B5}"/>
              </a:ext>
            </a:extLst>
          </p:cNvPr>
          <p:cNvSpPr/>
          <p:nvPr/>
        </p:nvSpPr>
        <p:spPr>
          <a:xfrm>
            <a:off x="3352800" y="339162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2) Identify &amp; Calculate % of missing values </a:t>
            </a:r>
            <a:endParaRPr lang="en-CA" sz="1600" dirty="0"/>
          </a:p>
        </p:txBody>
      </p:sp>
      <p:sp>
        <p:nvSpPr>
          <p:cNvPr id="6" name="Rectangle 5">
            <a:extLst>
              <a:ext uri="{FF2B5EF4-FFF2-40B4-BE49-F238E27FC236}">
                <a16:creationId xmlns:a16="http://schemas.microsoft.com/office/drawing/2014/main" id="{E0F92CFC-3A99-7CA4-ECDD-E48FEAB06818}"/>
              </a:ext>
            </a:extLst>
          </p:cNvPr>
          <p:cNvSpPr/>
          <p:nvPr/>
        </p:nvSpPr>
        <p:spPr>
          <a:xfrm>
            <a:off x="5947347" y="3387147"/>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3) Identify numerical &amp; categorical columns</a:t>
            </a:r>
            <a:endParaRPr lang="en-CA" sz="1600" dirty="0"/>
          </a:p>
        </p:txBody>
      </p:sp>
      <p:sp>
        <p:nvSpPr>
          <p:cNvPr id="7" name="Rectangle 6">
            <a:extLst>
              <a:ext uri="{FF2B5EF4-FFF2-40B4-BE49-F238E27FC236}">
                <a16:creationId xmlns:a16="http://schemas.microsoft.com/office/drawing/2014/main" id="{05148D8C-ED18-D599-C954-4E62DD6AF469}"/>
              </a:ext>
            </a:extLst>
          </p:cNvPr>
          <p:cNvSpPr/>
          <p:nvPr/>
        </p:nvSpPr>
        <p:spPr>
          <a:xfrm>
            <a:off x="8460079" y="3381825"/>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4) Calculate # of launches per site</a:t>
            </a:r>
            <a:endParaRPr lang="en-CA" sz="1600" dirty="0"/>
          </a:p>
        </p:txBody>
      </p:sp>
      <p:sp>
        <p:nvSpPr>
          <p:cNvPr id="9" name="Rectangle 8">
            <a:extLst>
              <a:ext uri="{FF2B5EF4-FFF2-40B4-BE49-F238E27FC236}">
                <a16:creationId xmlns:a16="http://schemas.microsoft.com/office/drawing/2014/main" id="{E8FC0041-3C3B-A892-2315-69094FAFDC14}"/>
              </a:ext>
            </a:extLst>
          </p:cNvPr>
          <p:cNvSpPr/>
          <p:nvPr/>
        </p:nvSpPr>
        <p:spPr>
          <a:xfrm>
            <a:off x="914400"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5) Calculate # &amp; occurrence of each orbit</a:t>
            </a:r>
            <a:endParaRPr lang="en-CA" sz="1600" dirty="0"/>
          </a:p>
        </p:txBody>
      </p:sp>
      <p:sp>
        <p:nvSpPr>
          <p:cNvPr id="10" name="Rectangle 9">
            <a:extLst>
              <a:ext uri="{FF2B5EF4-FFF2-40B4-BE49-F238E27FC236}">
                <a16:creationId xmlns:a16="http://schemas.microsoft.com/office/drawing/2014/main" id="{0F98F80E-A85D-3CB3-3038-5E8818D079C2}"/>
              </a:ext>
            </a:extLst>
          </p:cNvPr>
          <p:cNvSpPr/>
          <p:nvPr/>
        </p:nvSpPr>
        <p:spPr>
          <a:xfrm>
            <a:off x="3352800"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6) Calculate # &amp; occurrence of orbits mission outcomes</a:t>
            </a:r>
            <a:endParaRPr lang="en-CA" sz="1600" dirty="0"/>
          </a:p>
        </p:txBody>
      </p:sp>
      <p:sp>
        <p:nvSpPr>
          <p:cNvPr id="11" name="Rectangle 10">
            <a:extLst>
              <a:ext uri="{FF2B5EF4-FFF2-40B4-BE49-F238E27FC236}">
                <a16:creationId xmlns:a16="http://schemas.microsoft.com/office/drawing/2014/main" id="{989C802E-5C78-8510-8A1E-F9207E39A122}"/>
              </a:ext>
            </a:extLst>
          </p:cNvPr>
          <p:cNvSpPr/>
          <p:nvPr/>
        </p:nvSpPr>
        <p:spPr>
          <a:xfrm>
            <a:off x="5947347"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7) Create Landing Outcome label</a:t>
            </a:r>
            <a:endParaRPr lang="en-CA" sz="1600" dirty="0"/>
          </a:p>
        </p:txBody>
      </p:sp>
      <p:sp>
        <p:nvSpPr>
          <p:cNvPr id="12" name="Rectangle 11">
            <a:extLst>
              <a:ext uri="{FF2B5EF4-FFF2-40B4-BE49-F238E27FC236}">
                <a16:creationId xmlns:a16="http://schemas.microsoft.com/office/drawing/2014/main" id="{C11BFB21-6EF4-26FA-8213-C571EB3609AF}"/>
              </a:ext>
            </a:extLst>
          </p:cNvPr>
          <p:cNvSpPr/>
          <p:nvPr/>
        </p:nvSpPr>
        <p:spPr>
          <a:xfrm>
            <a:off x="8406427" y="4383394"/>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8) Export/save result data</a:t>
            </a:r>
            <a:endParaRPr lang="en-CA" sz="1600"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4704"/>
            <a:ext cx="11135119" cy="4804315"/>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Summarize what charts were plotted and why you used those charts</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EDA visualization Notebook GitHub URL:  </a:t>
            </a:r>
            <a:r>
              <a:rPr lang="en-US" sz="1400" dirty="0">
                <a:solidFill>
                  <a:schemeClr val="accent3">
                    <a:lumMod val="25000"/>
                  </a:schemeClr>
                </a:solidFill>
                <a:latin typeface="Abadi" panose="020B0604020104020204" pitchFamily="34" charset="0"/>
                <a:hlinkClick r:id="rId3"/>
              </a:rPr>
              <a:t>https://github.com/devtage-goladeji/ai-capstone/blob/main/IBM-DS0321EN-SkillsNetwork_labs_module_2_jupyter-labs-eda-dataviz.ipynb.jupyterlite.ipynb</a:t>
            </a:r>
            <a:r>
              <a:rPr lang="en-US" sz="1400" dirty="0">
                <a:solidFill>
                  <a:schemeClr val="accent3">
                    <a:lumMod val="25000"/>
                  </a:schemeClr>
                </a:solidFill>
                <a:latin typeface="Abadi" panose="020B0604020104020204" pitchFamily="34" charset="0"/>
              </a:rPr>
              <a:t> </a:t>
            </a:r>
            <a:br>
              <a:rPr lang="en-US" sz="1400" dirty="0">
                <a:solidFill>
                  <a:schemeClr val="accent3">
                    <a:lumMod val="25000"/>
                  </a:schemeClr>
                </a:solidFill>
                <a:latin typeface="Abadi" panose="020B0604020104020204" pitchFamily="34" charset="0"/>
              </a:rPr>
            </a:br>
            <a:br>
              <a:rPr lang="en-US" sz="1400"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rPr>
              <a:t>Data Generated: </a:t>
            </a:r>
            <a:r>
              <a:rPr lang="en-US" sz="1400" dirty="0">
                <a:solidFill>
                  <a:schemeClr val="accent3">
                    <a:lumMod val="25000"/>
                  </a:schemeClr>
                </a:solidFill>
                <a:latin typeface="Abadi" panose="020B0604020104020204" pitchFamily="34" charset="0"/>
                <a:hlinkClick r:id="rId4"/>
              </a:rPr>
              <a:t>https://github.com/devtage-goladeji/ai-capstone/blob/main/dataset_part_3.csv</a:t>
            </a:r>
            <a:r>
              <a:rPr lang="en-US" sz="1400" dirty="0">
                <a:solidFill>
                  <a:schemeClr val="accent3">
                    <a:lumMod val="25000"/>
                  </a:schemeClr>
                </a:solidFill>
                <a:latin typeface="Abadi" panose="020B0604020104020204" pitchFamily="34" charset="0"/>
              </a:rPr>
              <a:t> </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2" name="Table 5">
            <a:extLst>
              <a:ext uri="{FF2B5EF4-FFF2-40B4-BE49-F238E27FC236}">
                <a16:creationId xmlns:a16="http://schemas.microsoft.com/office/drawing/2014/main" id="{CAE1176D-CE8A-9D32-4FDA-F21FD2E207FB}"/>
              </a:ext>
            </a:extLst>
          </p:cNvPr>
          <p:cNvGraphicFramePr>
            <a:graphicFrameLocks noGrp="1"/>
          </p:cNvGraphicFramePr>
          <p:nvPr>
            <p:extLst>
              <p:ext uri="{D42A27DB-BD31-4B8C-83A1-F6EECF244321}">
                <p14:modId xmlns:p14="http://schemas.microsoft.com/office/powerpoint/2010/main" val="302872141"/>
              </p:ext>
            </p:extLst>
          </p:nvPr>
        </p:nvGraphicFramePr>
        <p:xfrm>
          <a:off x="1046898" y="1676400"/>
          <a:ext cx="10581341" cy="3291840"/>
        </p:xfrm>
        <a:graphic>
          <a:graphicData uri="http://schemas.openxmlformats.org/drawingml/2006/table">
            <a:tbl>
              <a:tblPr firstRow="1" bandRow="1">
                <a:tableStyleId>{5C22544A-7EE6-4342-B048-85BDC9FD1C3A}</a:tableStyleId>
              </a:tblPr>
              <a:tblGrid>
                <a:gridCol w="2467267">
                  <a:extLst>
                    <a:ext uri="{9D8B030D-6E8A-4147-A177-3AD203B41FA5}">
                      <a16:colId xmlns:a16="http://schemas.microsoft.com/office/drawing/2014/main" val="1227535403"/>
                    </a:ext>
                  </a:extLst>
                </a:gridCol>
                <a:gridCol w="8114074">
                  <a:extLst>
                    <a:ext uri="{9D8B030D-6E8A-4147-A177-3AD203B41FA5}">
                      <a16:colId xmlns:a16="http://schemas.microsoft.com/office/drawing/2014/main" val="630974858"/>
                    </a:ext>
                  </a:extLst>
                </a:gridCol>
              </a:tblGrid>
              <a:tr h="249103">
                <a:tc>
                  <a:txBody>
                    <a:bodyPr/>
                    <a:lstStyle/>
                    <a:p>
                      <a:r>
                        <a:rPr lang="en-CA" sz="1200" dirty="0"/>
                        <a:t>Charts</a:t>
                      </a:r>
                    </a:p>
                  </a:txBody>
                  <a:tcPr/>
                </a:tc>
                <a:tc>
                  <a:txBody>
                    <a:bodyPr/>
                    <a:lstStyle/>
                    <a:p>
                      <a:r>
                        <a:rPr lang="en-CA" sz="1200" dirty="0"/>
                        <a:t>Rationale</a:t>
                      </a:r>
                    </a:p>
                  </a:txBody>
                  <a:tcPr/>
                </a:tc>
                <a:extLst>
                  <a:ext uri="{0D108BD9-81ED-4DB2-BD59-A6C34878D82A}">
                    <a16:rowId xmlns:a16="http://schemas.microsoft.com/office/drawing/2014/main" val="1195826357"/>
                  </a:ext>
                </a:extLst>
              </a:tr>
              <a:tr h="249103">
                <a:tc>
                  <a:txBody>
                    <a:bodyPr/>
                    <a:lstStyle/>
                    <a:p>
                      <a:r>
                        <a:rPr lang="en-CA" sz="1200" dirty="0"/>
                        <a:t>Scatter Plot – Flight Number vs Payload Mass</a:t>
                      </a:r>
                    </a:p>
                  </a:txBody>
                  <a:tcPr/>
                </a:tc>
                <a:tc>
                  <a:txBody>
                    <a:bodyPr/>
                    <a:lstStyle/>
                    <a:p>
                      <a:r>
                        <a:rPr lang="en-CA" sz="1200" dirty="0"/>
                        <a:t>How continuous launch attempt &amp; payload variables affects launch outcome. Appears the more the payload, the less successful the launch</a:t>
                      </a:r>
                    </a:p>
                  </a:txBody>
                  <a:tcPr/>
                </a:tc>
                <a:extLst>
                  <a:ext uri="{0D108BD9-81ED-4DB2-BD59-A6C34878D82A}">
                    <a16:rowId xmlns:a16="http://schemas.microsoft.com/office/drawing/2014/main" val="3674847375"/>
                  </a:ext>
                </a:extLst>
              </a:tr>
              <a:tr h="249103">
                <a:tc>
                  <a:txBody>
                    <a:bodyPr/>
                    <a:lstStyle/>
                    <a:p>
                      <a:r>
                        <a:rPr lang="en-CA" sz="1200" dirty="0"/>
                        <a:t>Scatter Plot – flight Number vs Launch Site</a:t>
                      </a:r>
                    </a:p>
                  </a:txBody>
                  <a:tcPr/>
                </a:tc>
                <a:tc>
                  <a:txBody>
                    <a:bodyPr/>
                    <a:lstStyle/>
                    <a:p>
                      <a:r>
                        <a:rPr lang="en-US" sz="1200" dirty="0"/>
                        <a:t>Visualize the relationship between Flight Number and Launch Site – and see if the success rate is tied to the launch site. We see that CCCAFS LC-40 has a higher success rate, but equally more launches as well.</a:t>
                      </a:r>
                      <a:endParaRPr lang="en-CA" sz="1200" dirty="0"/>
                    </a:p>
                  </a:txBody>
                  <a:tcPr/>
                </a:tc>
                <a:extLst>
                  <a:ext uri="{0D108BD9-81ED-4DB2-BD59-A6C34878D82A}">
                    <a16:rowId xmlns:a16="http://schemas.microsoft.com/office/drawing/2014/main" val="2806370784"/>
                  </a:ext>
                </a:extLst>
              </a:tr>
              <a:tr h="249103">
                <a:tc>
                  <a:txBody>
                    <a:bodyPr/>
                    <a:lstStyle/>
                    <a:p>
                      <a:r>
                        <a:rPr lang="en-CA" sz="1200" dirty="0"/>
                        <a:t>Scatter Plot – Payload Mass vs Launch Site</a:t>
                      </a:r>
                    </a:p>
                  </a:txBody>
                  <a:tcPr/>
                </a:tc>
                <a:tc>
                  <a:txBody>
                    <a:bodyPr/>
                    <a:lstStyle/>
                    <a:p>
                      <a:r>
                        <a:rPr lang="en-US" sz="1200" dirty="0"/>
                        <a:t>Visualize the relationship between Payload and Launch Site – No rocket was launched for heavy payload at VAFB-SLC launch site. Also, success outcome was more within less heavy payload (less than 7000kg)</a:t>
                      </a:r>
                      <a:endParaRPr lang="en-CA" sz="1200" dirty="0"/>
                    </a:p>
                  </a:txBody>
                  <a:tcPr/>
                </a:tc>
                <a:extLst>
                  <a:ext uri="{0D108BD9-81ED-4DB2-BD59-A6C34878D82A}">
                    <a16:rowId xmlns:a16="http://schemas.microsoft.com/office/drawing/2014/main" val="3910483286"/>
                  </a:ext>
                </a:extLst>
              </a:tr>
              <a:tr h="249103">
                <a:tc>
                  <a:txBody>
                    <a:bodyPr/>
                    <a:lstStyle/>
                    <a:p>
                      <a:r>
                        <a:rPr lang="en-CA" sz="1200" dirty="0"/>
                        <a:t>Bar Chart – Orbit Type vs Class Mean</a:t>
                      </a:r>
                    </a:p>
                  </a:txBody>
                  <a:tcPr/>
                </a:tc>
                <a:tc>
                  <a:txBody>
                    <a:bodyPr/>
                    <a:lstStyle/>
                    <a:p>
                      <a:r>
                        <a:rPr lang="en-US" sz="1200" dirty="0"/>
                        <a:t>Visualize the relationship between the success rate of each orbit type. Here we can see that ES-L1, GEO, HEO, and SSO had higher success rates than other orbit types.</a:t>
                      </a:r>
                      <a:endParaRPr lang="en-CA" sz="1200" dirty="0"/>
                    </a:p>
                  </a:txBody>
                  <a:tcPr/>
                </a:tc>
                <a:extLst>
                  <a:ext uri="{0D108BD9-81ED-4DB2-BD59-A6C34878D82A}">
                    <a16:rowId xmlns:a16="http://schemas.microsoft.com/office/drawing/2014/main" val="2616215210"/>
                  </a:ext>
                </a:extLst>
              </a:tr>
              <a:tr h="249103">
                <a:tc>
                  <a:txBody>
                    <a:bodyPr/>
                    <a:lstStyle/>
                    <a:p>
                      <a:r>
                        <a:rPr lang="en-CA" sz="1200" dirty="0"/>
                        <a:t>Scatter Plot – flight Number vs Orbit</a:t>
                      </a:r>
                    </a:p>
                  </a:txBody>
                  <a:tcPr/>
                </a:tc>
                <a:tc>
                  <a:txBody>
                    <a:bodyPr/>
                    <a:lstStyle/>
                    <a:p>
                      <a:r>
                        <a:rPr lang="en-CA" sz="1200" dirty="0"/>
                        <a:t>Here we also see that LEO success appears inversely correlated to the number of flights, however no such relationship with GTO which has success across all flight numbers.</a:t>
                      </a:r>
                    </a:p>
                  </a:txBody>
                  <a:tcPr/>
                </a:tc>
                <a:extLst>
                  <a:ext uri="{0D108BD9-81ED-4DB2-BD59-A6C34878D82A}">
                    <a16:rowId xmlns:a16="http://schemas.microsoft.com/office/drawing/2014/main" val="1128205243"/>
                  </a:ext>
                </a:extLst>
              </a:tr>
              <a:tr h="249103">
                <a:tc>
                  <a:txBody>
                    <a:bodyPr/>
                    <a:lstStyle/>
                    <a:p>
                      <a:r>
                        <a:rPr lang="en-CA" sz="1200" dirty="0"/>
                        <a:t>Scatter Plot - Payload Mas vs Orbit </a:t>
                      </a:r>
                    </a:p>
                  </a:txBody>
                  <a:tcPr/>
                </a:tc>
                <a:tc>
                  <a:txBody>
                    <a:bodyPr/>
                    <a:lstStyle/>
                    <a:p>
                      <a:r>
                        <a:rPr lang="en-CA" sz="1200" dirty="0"/>
                        <a:t>Find the relationship between payload mass and orbit. The relationship is a mixed bag; Heavy payload success is more seen for VLEO, but for GTO, both heavy payload success and failures are recorded</a:t>
                      </a:r>
                    </a:p>
                  </a:txBody>
                  <a:tcPr/>
                </a:tc>
                <a:extLst>
                  <a:ext uri="{0D108BD9-81ED-4DB2-BD59-A6C34878D82A}">
                    <a16:rowId xmlns:a16="http://schemas.microsoft.com/office/drawing/2014/main" val="928493104"/>
                  </a:ext>
                </a:extLst>
              </a:tr>
              <a:tr h="249103">
                <a:tc>
                  <a:txBody>
                    <a:bodyPr/>
                    <a:lstStyle/>
                    <a:p>
                      <a:r>
                        <a:rPr lang="en-CA" sz="1200" dirty="0"/>
                        <a:t>Line graph – Year vs Success rate</a:t>
                      </a:r>
                    </a:p>
                  </a:txBody>
                  <a:tcPr/>
                </a:tc>
                <a:tc>
                  <a:txBody>
                    <a:bodyPr/>
                    <a:lstStyle/>
                    <a:p>
                      <a:r>
                        <a:rPr lang="en-US" sz="1200" dirty="0"/>
                        <a:t> Visualize the launch success yearly trend – we see from the trend the increasing success rate as the years progress. </a:t>
                      </a:r>
                      <a:endParaRPr lang="en-CA" sz="1200" dirty="0"/>
                    </a:p>
                  </a:txBody>
                  <a:tcPr/>
                </a:tc>
                <a:extLst>
                  <a:ext uri="{0D108BD9-81ED-4DB2-BD59-A6C34878D82A}">
                    <a16:rowId xmlns:a16="http://schemas.microsoft.com/office/drawing/2014/main" val="3866599895"/>
                  </a:ext>
                </a:extLst>
              </a:tr>
            </a:tbl>
          </a:graphicData>
        </a:graphic>
      </p:graphicFrame>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4706"/>
            <a:ext cx="10579308" cy="535192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200" dirty="0">
                <a:solidFill>
                  <a:schemeClr val="accent3">
                    <a:lumMod val="25000"/>
                  </a:schemeClr>
                </a:solidFill>
                <a:latin typeface="Abadi" panose="020B0604020104020204" pitchFamily="34" charset="0"/>
              </a:rPr>
              <a:t>Select Distinct Launch Site</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5 records where launch sites begin with ‘CCA’</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date when the first successful landing outcome in the ground pad was achieved</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boosters with success in drone ship and with payload mass &gt; 4000 and &lt; 6000</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total number of successful and failed mission outcomes</a:t>
            </a:r>
          </a:p>
          <a:p>
            <a:pPr lvl="1">
              <a:lnSpc>
                <a:spcPct val="100000"/>
              </a:lnSpc>
              <a:spcBef>
                <a:spcPts val="1400"/>
              </a:spcBef>
            </a:pPr>
            <a:r>
              <a:rPr lang="en-US" sz="1200" dirty="0">
                <a:solidFill>
                  <a:schemeClr val="accent3">
                    <a:lumMod val="25000"/>
                  </a:schemeClr>
                </a:solidFill>
                <a:latin typeface="Abadi" panose="020B0604020104020204" pitchFamily="34" charset="0"/>
              </a:rPr>
              <a:t>List names of the booster version which have carried maximum payload mass.</a:t>
            </a:r>
          </a:p>
          <a:p>
            <a:pPr lvl="1">
              <a:lnSpc>
                <a:spcPct val="100000"/>
              </a:lnSpc>
              <a:spcBef>
                <a:spcPts val="1400"/>
              </a:spcBef>
            </a:pPr>
            <a:r>
              <a:rPr lang="en-US" sz="1200" dirty="0">
                <a:solidFill>
                  <a:schemeClr val="accent3">
                    <a:lumMod val="25000"/>
                  </a:schemeClr>
                </a:solidFill>
                <a:latin typeface="Abadi" panose="020B0604020104020204" pitchFamily="34" charset="0"/>
              </a:rPr>
              <a:t>List records with drone failure landing outcomes in 2015</a:t>
            </a:r>
          </a:p>
          <a:p>
            <a:pPr lvl="1">
              <a:lnSpc>
                <a:spcPct val="100000"/>
              </a:lnSpc>
              <a:spcBef>
                <a:spcPts val="1400"/>
              </a:spcBef>
            </a:pPr>
            <a:r>
              <a:rPr lang="en-US" sz="1200" dirty="0">
                <a:solidFill>
                  <a:schemeClr val="accent3">
                    <a:lumMod val="25000"/>
                  </a:schemeClr>
                </a:solidFill>
                <a:latin typeface="Abadi" panose="020B0604020104020204" pitchFamily="34" charset="0"/>
              </a:rPr>
              <a:t>Rank landing outcomes (failure or success) between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EDA SQL Notebook GitHub URL: </a:t>
            </a:r>
          </a:p>
          <a:p>
            <a:pPr marL="0" indent="0">
              <a:lnSpc>
                <a:spcPct val="100000"/>
              </a:lnSpc>
              <a:spcBef>
                <a:spcPts val="1400"/>
              </a:spcBef>
              <a:buNone/>
            </a:pPr>
            <a:r>
              <a:rPr lang="en-US" sz="1800" dirty="0">
                <a:hlinkClick r:id="rId3"/>
              </a:rPr>
              <a:t>https://github.com/devtage-goladeji/ai-capstone/blob/main/jupyter-labs-eda-sql-coursera_sqllite.ipynb</a:t>
            </a:r>
            <a:r>
              <a:rPr lang="en-US" sz="1800" dirty="0"/>
              <a:t>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70211"/>
            <a:ext cx="10515600" cy="5065059"/>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a:t>
            </a:r>
            <a:r>
              <a:rPr lang="en-US" sz="2200" dirty="0" err="1">
                <a:solidFill>
                  <a:schemeClr val="accent3">
                    <a:lumMod val="25000"/>
                  </a:schemeClr>
                </a:solidFill>
                <a:latin typeface="Abadi" panose="020B0604020104020204" pitchFamily="34" charset="0"/>
              </a:rPr>
              <a:t>mp</a:t>
            </a:r>
            <a:r>
              <a:rPr lang="en-US" sz="2200" dirty="0">
                <a:solidFill>
                  <a:schemeClr val="accent3">
                    <a:lumMod val="25000"/>
                  </a:schemeClr>
                </a:solidFill>
                <a:latin typeface="Abadi" panose="020B0604020104020204" pitchFamily="34" charset="0"/>
              </a:rPr>
              <a:t> objects were added:</a:t>
            </a:r>
          </a:p>
          <a:p>
            <a:pPr lvl="1">
              <a:lnSpc>
                <a:spcPct val="100000"/>
              </a:lnSpc>
              <a:spcBef>
                <a:spcPts val="1400"/>
              </a:spcBef>
            </a:pPr>
            <a:r>
              <a:rPr lang="en-US" sz="1800" dirty="0" err="1">
                <a:solidFill>
                  <a:schemeClr val="accent3">
                    <a:lumMod val="25000"/>
                  </a:schemeClr>
                </a:solidFill>
                <a:highlight>
                  <a:srgbClr val="FFFF00"/>
                </a:highlight>
                <a:latin typeface="Abadi" panose="020B0604020104020204" pitchFamily="34" charset="0"/>
              </a:rPr>
              <a:t>Folium.Circle</a:t>
            </a:r>
            <a:r>
              <a:rPr lang="en-US" sz="1800" dirty="0">
                <a:solidFill>
                  <a:schemeClr val="accent3">
                    <a:lumMod val="25000"/>
                  </a:schemeClr>
                </a:solidFill>
                <a:highlight>
                  <a:srgbClr val="FFFF00"/>
                </a:highlight>
                <a:latin typeface="Abadi" panose="020B0604020104020204" pitchFamily="34" charset="0"/>
              </a:rPr>
              <a:t> object for the launch sites</a:t>
            </a:r>
          </a:p>
          <a:p>
            <a:pPr lvl="1">
              <a:lnSpc>
                <a:spcPct val="100000"/>
              </a:lnSpc>
              <a:spcBef>
                <a:spcPts val="1400"/>
              </a:spcBef>
            </a:pPr>
            <a:r>
              <a:rPr lang="en-US" sz="1800" dirty="0" err="1">
                <a:solidFill>
                  <a:schemeClr val="accent3">
                    <a:lumMod val="25000"/>
                  </a:schemeClr>
                </a:solidFill>
                <a:highlight>
                  <a:srgbClr val="FFFF00"/>
                </a:highlight>
                <a:latin typeface="Abadi" panose="020B0604020104020204" pitchFamily="34" charset="0"/>
              </a:rPr>
              <a:t>Folio.MarkerCluster</a:t>
            </a:r>
            <a:r>
              <a:rPr lang="en-US" sz="1800" dirty="0">
                <a:solidFill>
                  <a:schemeClr val="accent3">
                    <a:lumMod val="25000"/>
                  </a:schemeClr>
                </a:solidFill>
                <a:highlight>
                  <a:srgbClr val="FFFF00"/>
                </a:highlight>
                <a:latin typeface="Abadi" panose="020B0604020104020204" pitchFamily="34" charset="0"/>
              </a:rPr>
              <a:t> as a container for the </a:t>
            </a:r>
            <a:r>
              <a:rPr lang="en-US" sz="1800" dirty="0" err="1">
                <a:solidFill>
                  <a:schemeClr val="accent3">
                    <a:lumMod val="25000"/>
                  </a:schemeClr>
                </a:solidFill>
                <a:highlight>
                  <a:srgbClr val="FFFF00"/>
                </a:highlight>
                <a:latin typeface="Abadi" panose="020B0604020104020204" pitchFamily="34" charset="0"/>
              </a:rPr>
              <a:t>Folio.Marker</a:t>
            </a:r>
            <a:endParaRPr lang="en-US" sz="1800" dirty="0">
              <a:solidFill>
                <a:schemeClr val="accent3">
                  <a:lumMod val="25000"/>
                </a:schemeClr>
              </a:solidFill>
              <a:highlight>
                <a:srgbClr val="FFFF00"/>
              </a:highlight>
              <a:latin typeface="Abadi" panose="020B0604020104020204" pitchFamily="34" charset="0"/>
            </a:endParaRPr>
          </a:p>
          <a:p>
            <a:pPr lvl="1">
              <a:lnSpc>
                <a:spcPct val="100000"/>
              </a:lnSpc>
              <a:spcBef>
                <a:spcPts val="1400"/>
              </a:spcBef>
            </a:pPr>
            <a:r>
              <a:rPr lang="en-US" sz="1800" dirty="0" err="1">
                <a:solidFill>
                  <a:schemeClr val="accent3">
                    <a:lumMod val="25000"/>
                  </a:schemeClr>
                </a:solidFill>
                <a:highlight>
                  <a:srgbClr val="FFFF00"/>
                </a:highlight>
                <a:latin typeface="Abadi" panose="020B0604020104020204" pitchFamily="34" charset="0"/>
              </a:rPr>
              <a:t>Folium.Icon</a:t>
            </a:r>
            <a:r>
              <a:rPr lang="en-US" sz="1800" dirty="0">
                <a:solidFill>
                  <a:schemeClr val="accent3">
                    <a:lumMod val="25000"/>
                  </a:schemeClr>
                </a:solidFill>
                <a:highlight>
                  <a:srgbClr val="FFFF00"/>
                </a:highlight>
                <a:latin typeface="Abadi" panose="020B0604020104020204" pitchFamily="34" charset="0"/>
              </a:rPr>
              <a:t> </a:t>
            </a:r>
          </a:p>
          <a:p>
            <a:pPr lvl="1">
              <a:lnSpc>
                <a:spcPct val="100000"/>
              </a:lnSpc>
              <a:spcBef>
                <a:spcPts val="1400"/>
              </a:spcBef>
            </a:pPr>
            <a:r>
              <a:rPr lang="en-US" sz="1800" dirty="0" err="1">
                <a:solidFill>
                  <a:schemeClr val="accent3">
                    <a:lumMod val="25000"/>
                  </a:schemeClr>
                </a:solidFill>
                <a:highlight>
                  <a:srgbClr val="FFFF00"/>
                </a:highlight>
                <a:latin typeface="Abadi" panose="020B0604020104020204" pitchFamily="34" charset="0"/>
              </a:rPr>
              <a:t>Folium.Marker</a:t>
            </a:r>
            <a:r>
              <a:rPr lang="en-US" sz="1800" dirty="0">
                <a:solidFill>
                  <a:schemeClr val="accent3">
                    <a:lumMod val="25000"/>
                  </a:schemeClr>
                </a:solidFill>
                <a:highlight>
                  <a:srgbClr val="FFFF00"/>
                </a:highlight>
                <a:latin typeface="Abadi" panose="020B0604020104020204" pitchFamily="34" charset="0"/>
              </a:rPr>
              <a:t> </a:t>
            </a:r>
          </a:p>
          <a:p>
            <a:pPr lvl="1">
              <a:lnSpc>
                <a:spcPct val="100000"/>
              </a:lnSpc>
              <a:spcBef>
                <a:spcPts val="1400"/>
              </a:spcBef>
            </a:pPr>
            <a:r>
              <a:rPr lang="en-US" sz="1800" dirty="0" err="1">
                <a:solidFill>
                  <a:schemeClr val="accent3">
                    <a:lumMod val="25000"/>
                  </a:schemeClr>
                </a:solidFill>
                <a:highlight>
                  <a:srgbClr val="FFFF00"/>
                </a:highlight>
                <a:latin typeface="Abadi" panose="020B0604020104020204" pitchFamily="34" charset="0"/>
              </a:rPr>
              <a:t>Folium.PolyLine</a:t>
            </a:r>
            <a:r>
              <a:rPr lang="en-US" sz="1800" dirty="0">
                <a:solidFill>
                  <a:schemeClr val="accent3">
                    <a:lumMod val="25000"/>
                  </a:schemeClr>
                </a:solidFill>
                <a:highlight>
                  <a:srgbClr val="FFFF00"/>
                </a:highlight>
                <a:latin typeface="Abadi" panose="020B0604020104020204" pitchFamily="34" charset="0"/>
              </a:rPr>
              <a:t> – </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lvl="1">
              <a:lnSpc>
                <a:spcPct val="100000"/>
              </a:lnSpc>
              <a:spcBef>
                <a:spcPts val="1400"/>
              </a:spcBef>
            </a:pPr>
            <a:r>
              <a:rPr lang="en-US" sz="1800" dirty="0">
                <a:solidFill>
                  <a:schemeClr val="accent3">
                    <a:lumMod val="25000"/>
                  </a:schemeClr>
                </a:solidFill>
                <a:highlight>
                  <a:srgbClr val="FFFF00"/>
                </a:highlight>
                <a:latin typeface="Abadi" panose="020B0604020104020204" pitchFamily="34" charset="0"/>
              </a:rPr>
              <a:t>Objects were added to provide visual clarity and interpretation to map related data. For example, the color for the launch outcome helps put into perspective, the success/failure of each launch within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 </a:t>
            </a:r>
          </a:p>
          <a:p>
            <a:pPr>
              <a:lnSpc>
                <a:spcPct val="100000"/>
              </a:lnSpc>
              <a:spcBef>
                <a:spcPts val="1400"/>
              </a:spcBef>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411768" cy="39553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 exploration has taken a new dimension with several organizations working on lowering the cost of space exploration via rocket reuse. However, reuse can only happen if the rocket lands successfully in the first stage. </a:t>
            </a:r>
          </a:p>
          <a:p>
            <a:pPr>
              <a:lnSpc>
                <a:spcPct val="100000"/>
              </a:lnSpc>
              <a:spcBef>
                <a:spcPts val="1400"/>
              </a:spcBef>
            </a:pPr>
            <a:r>
              <a:rPr lang="en-US" sz="2200" dirty="0">
                <a:solidFill>
                  <a:schemeClr val="accent3">
                    <a:lumMod val="25000"/>
                  </a:schemeClr>
                </a:solidFill>
                <a:latin typeface="Abadi" panose="020B0604020104020204" pitchFamily="34" charset="0"/>
              </a:rPr>
              <a:t>Using data science methodologies, including Data collection, exploratory analysis, visualization, and machine learning modeling, we will predict if the SpaceX Falcon9 first stage will land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One key and notable result of our finding is the increasing trend of successful landings over time as trials advanced over the years. Other result details would be discussed in the proceeding slides.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5873979"/>
            <a:ext cx="9558288"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 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322241" cy="41679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Slide Title: Enhancing Space Exploration through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Report Objective: Predict successful Falcon 9 first-stage landings using data science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Methodology: Data collection, exploratory analysis, visualization, and machine learning modeling and prediction.</a:t>
            </a:r>
          </a:p>
          <a:p>
            <a:pPr>
              <a:lnSpc>
                <a:spcPct val="100000"/>
              </a:lnSpc>
              <a:spcBef>
                <a:spcPts val="1400"/>
              </a:spcBef>
            </a:pPr>
            <a:r>
              <a:rPr lang="en-US" sz="2200" dirty="0">
                <a:solidFill>
                  <a:schemeClr val="accent3">
                    <a:lumMod val="25000"/>
                  </a:schemeClr>
                </a:solidFill>
                <a:latin typeface="Abadi" panose="020B0604020104020204" pitchFamily="34" charset="0"/>
              </a:rPr>
              <a:t>Result: Increasing trend of successful landings over time as trials advanced.</a:t>
            </a:r>
          </a:p>
          <a:p>
            <a:pPr>
              <a:lnSpc>
                <a:spcPct val="100000"/>
              </a:lnSpc>
              <a:spcBef>
                <a:spcPts val="1400"/>
              </a:spcBef>
            </a:pPr>
            <a:r>
              <a:rPr lang="en-US" sz="2200" dirty="0">
                <a:solidFill>
                  <a:schemeClr val="accent3">
                    <a:lumMod val="25000"/>
                  </a:schemeClr>
                </a:solidFill>
                <a:latin typeface="Abadi" panose="020B0604020104020204" pitchFamily="34" charset="0"/>
              </a:rPr>
              <a:t>Impact: Informed decision-making, optimized missions, and improved space exploration efficiency.</a:t>
            </a:r>
          </a:p>
        </p:txBody>
      </p:sp>
    </p:spTree>
    <p:extLst>
      <p:ext uri="{BB962C8B-B14F-4D97-AF65-F5344CB8AC3E}">
        <p14:creationId xmlns:p14="http://schemas.microsoft.com/office/powerpoint/2010/main" val="3584487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latin typeface="+mj-lt"/>
              </a:rPr>
              <a:t>[1] - </a:t>
            </a:r>
            <a:r>
              <a:rPr lang="en-US" sz="1400" dirty="0">
                <a:latin typeface="+mj-lt"/>
                <a:hlinkClick r:id="rId4"/>
              </a:rPr>
              <a:t>SpaceX Challenge Has Arianespace Rethinking Pricing Policies – </a:t>
            </a:r>
            <a:r>
              <a:rPr lang="en-US" sz="1400" dirty="0" err="1">
                <a:latin typeface="+mj-lt"/>
                <a:hlinkClick r:id="rId4"/>
              </a:rPr>
              <a:t>SpaceNews</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[2] -  </a:t>
            </a:r>
            <a:r>
              <a:rPr lang="en-US" sz="1400" dirty="0">
                <a:latin typeface="+mj-lt"/>
                <a:hlinkClick r:id="rId5"/>
              </a:rPr>
              <a:t>Space launch market competition – Wikipedia</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[3] –  </a:t>
            </a:r>
            <a:r>
              <a:rPr lang="en-US" sz="1400" dirty="0">
                <a:solidFill>
                  <a:schemeClr val="accent3">
                    <a:lumMod val="25000"/>
                  </a:schemeClr>
                </a:solidFill>
                <a:latin typeface="+mj-lt"/>
                <a:hlinkClick r:id="rId5"/>
              </a:rPr>
              <a:t>https://en.wikipedia.org/wiki/Space_launch_market_competition</a:t>
            </a:r>
            <a:r>
              <a:rPr lang="en-US" sz="1400" dirty="0">
                <a:solidFill>
                  <a:schemeClr val="accent3">
                    <a:lumMod val="25000"/>
                  </a:schemeClr>
                </a:solidFill>
                <a:latin typeface="+mj-lt"/>
              </a:rPr>
              <a:t> </a:t>
            </a:r>
          </a:p>
          <a:p>
            <a:pPr>
              <a:lnSpc>
                <a:spcPct val="100000"/>
              </a:lnSpc>
              <a:spcBef>
                <a:spcPts val="1400"/>
              </a:spcBef>
            </a:pPr>
            <a:r>
              <a:rPr lang="en-US" sz="1400" dirty="0">
                <a:solidFill>
                  <a:schemeClr val="accent3">
                    <a:lumMod val="25000"/>
                  </a:schemeClr>
                </a:solidFill>
                <a:latin typeface="+mj-lt"/>
              </a:rPr>
              <a:t>[4] -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References</a:t>
            </a:r>
            <a:endParaRPr lang="en-US" dirty="0">
              <a:solidFill>
                <a:srgbClr val="0B49CB"/>
              </a:solidFill>
            </a:endParaRPr>
          </a:p>
        </p:txBody>
      </p:sp>
    </p:spTree>
    <p:extLst>
      <p:ext uri="{BB962C8B-B14F-4D97-AF65-F5344CB8AC3E}">
        <p14:creationId xmlns:p14="http://schemas.microsoft.com/office/powerpoint/2010/main" val="992921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1344"/>
            <a:ext cx="10399486" cy="47880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u="sng"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Space exploration is a costly venture that was previously only dominated by governmental agencies due to enormous funding requirements. However, new private options like SpaceX are disrupting the landscape by competing on technology efficiency, pricing, and faster delivery. Thereby providing more options and increased launch activities. For example, SpaceX as of 2013 was about $15mm cheaper than the nearest competitor</a:t>
            </a:r>
            <a:r>
              <a:rPr lang="en-US" sz="2200" dirty="0">
                <a:solidFill>
                  <a:schemeClr val="accent3">
                    <a:lumMod val="25000"/>
                  </a:schemeClr>
                </a:solidFill>
                <a:latin typeface="Abadi" panose="020B0604020104020204" pitchFamily="34" charset="0"/>
                <a:hlinkClick r:id="rId3"/>
              </a:rPr>
              <a:t>[]</a:t>
            </a:r>
            <a:r>
              <a:rPr lang="en-US" sz="2200" dirty="0">
                <a:solidFill>
                  <a:schemeClr val="accent3">
                    <a:lumMod val="25000"/>
                  </a:schemeClr>
                </a:solidFill>
                <a:latin typeface="Abadi" panose="020B0604020104020204" pitchFamily="34" charset="0"/>
              </a:rPr>
              <a:t>. </a:t>
            </a:r>
          </a:p>
          <a:p>
            <a:pPr>
              <a:spcBef>
                <a:spcPts val="1400"/>
              </a:spcBef>
            </a:pPr>
            <a:r>
              <a:rPr lang="en-US" sz="2200" dirty="0">
                <a:solidFill>
                  <a:schemeClr val="accent3">
                    <a:lumMod val="25000"/>
                  </a:schemeClr>
                </a:solidFill>
                <a:latin typeface="Abadi" panose="020B0604020104020204" pitchFamily="34" charset="0"/>
              </a:rPr>
              <a:t>One of the key push by private enterprises as a business case is the ability to reuse the rocket, which if successful, would further lower the cost of rocket launch by an order of magnitude.</a:t>
            </a:r>
          </a:p>
          <a:p>
            <a:pPr marL="0" indent="0">
              <a:spcBef>
                <a:spcPts val="1400"/>
              </a:spcBef>
              <a:buNone/>
            </a:pPr>
            <a:r>
              <a:rPr lang="en-US" sz="2200" b="1" u="sng" dirty="0">
                <a:solidFill>
                  <a:schemeClr val="accent3">
                    <a:lumMod val="25000"/>
                  </a:schemeClr>
                </a:solidFill>
                <a:latin typeface="Abadi" panose="020B0604020104020204" pitchFamily="34" charset="0"/>
              </a:rPr>
              <a:t>Problem To Solve:</a:t>
            </a:r>
          </a:p>
          <a:p>
            <a:pPr>
              <a:spcBef>
                <a:spcPts val="1400"/>
              </a:spcBef>
            </a:pPr>
            <a:r>
              <a:rPr lang="en-US" sz="2200" dirty="0">
                <a:solidFill>
                  <a:schemeClr val="accent3">
                    <a:lumMod val="25000"/>
                  </a:schemeClr>
                </a:solidFill>
                <a:latin typeface="Abadi" panose="020B0604020104020204" pitchFamily="34" charset="0"/>
              </a:rPr>
              <a:t>With reuse being a key business strategy, we need to use data science to solve the challenge of achieving success launch rate as well as predict the likelihood of successful landing of the rocket ultimately leading to reuse. </a:t>
            </a: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0614"/>
            <a:ext cx="10515600" cy="4601586"/>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rPr>
              <a:t>The data were collected through various sources including:</a:t>
            </a:r>
          </a:p>
          <a:p>
            <a:pPr lvl="1">
              <a:lnSpc>
                <a:spcPct val="100000"/>
              </a:lnSpc>
              <a:spcBef>
                <a:spcPts val="1400"/>
              </a:spcBef>
            </a:pPr>
            <a:r>
              <a:rPr lang="en-US" sz="1800" dirty="0">
                <a:solidFill>
                  <a:schemeClr val="accent3">
                    <a:lumMod val="25000"/>
                  </a:schemeClr>
                </a:solidFill>
                <a:latin typeface="Abadi" panose="020B0604020104020204" pitchFamily="34" charset="0"/>
              </a:rPr>
              <a:t>(1) SpaceX REST API which is an open-source RESPI for launch, rocket, core, capsule, </a:t>
            </a:r>
            <a:r>
              <a:rPr lang="en-US" sz="1800" dirty="0" err="1">
                <a:solidFill>
                  <a:schemeClr val="accent3">
                    <a:lumMod val="25000"/>
                  </a:schemeClr>
                </a:solidFill>
                <a:latin typeface="Abadi" panose="020B0604020104020204" pitchFamily="34" charset="0"/>
              </a:rPr>
              <a:t>Starlink</a:t>
            </a:r>
            <a:r>
              <a:rPr lang="en-US" sz="1800" dirty="0">
                <a:solidFill>
                  <a:schemeClr val="accent3">
                    <a:lumMod val="25000"/>
                  </a:schemeClr>
                </a:solidFill>
                <a:latin typeface="Abadi" panose="020B0604020104020204" pitchFamily="34" charset="0"/>
              </a:rPr>
              <a:t>, launchpad, and landing pad data.</a:t>
            </a:r>
          </a:p>
          <a:p>
            <a:pPr lvl="1">
              <a:lnSpc>
                <a:spcPct val="100000"/>
              </a:lnSpc>
              <a:spcBef>
                <a:spcPts val="1400"/>
              </a:spcBef>
            </a:pPr>
            <a:r>
              <a:rPr lang="en-US" sz="1800" dirty="0">
                <a:solidFill>
                  <a:schemeClr val="accent3">
                    <a:lumMod val="25000"/>
                  </a:schemeClr>
                </a:solidFill>
                <a:latin typeface="Abadi" panose="020B0604020104020204" pitchFamily="34" charset="0"/>
              </a:rPr>
              <a:t>(2) Collection through Web scraping from the Wikipedia page containing the SpaceX launch data.</a:t>
            </a:r>
          </a:p>
          <a:p>
            <a:pPr>
              <a:lnSpc>
                <a:spcPct val="100000"/>
              </a:lnSpc>
              <a:spcBef>
                <a:spcPts val="1400"/>
              </a:spcBef>
            </a:pPr>
            <a:r>
              <a:rPr lang="en-US" sz="2200" dirty="0">
                <a:solidFill>
                  <a:schemeClr val="accent3">
                    <a:lumMod val="25000"/>
                  </a:schemeClr>
                </a:solidFill>
                <a:latin typeface="Abadi" panose="020B0604020104020204" pitchFamily="34" charset="0"/>
              </a:rPr>
              <a:t>These would be discussed in detail in the next slide.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3176" y="1792288"/>
            <a:ext cx="4558086" cy="4527062"/>
          </a:xfrm>
          <a:prstGeom prst="rect">
            <a:avLst/>
          </a:prstGeom>
          <a:ln>
            <a:solidFill>
              <a:srgbClr val="0B49CB"/>
            </a:solidFill>
            <a:prstDash val="dash"/>
          </a:ln>
        </p:spPr>
        <p:txBody>
          <a:bodyPr vert="horz" lIns="91440" tIns="45720" rIns="91440" bIns="45720" rtlCol="0" anchor="b">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813144" cy="45191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on the right is the flowchart of the data collection via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API: </a:t>
            </a:r>
          </a:p>
          <a:p>
            <a:pPr marL="0" indent="0">
              <a:lnSpc>
                <a:spcPct val="100000"/>
              </a:lnSpc>
              <a:spcBef>
                <a:spcPts val="1400"/>
              </a:spcBef>
              <a:buNone/>
            </a:pPr>
            <a:r>
              <a:rPr lang="en-US" sz="1400" dirty="0">
                <a:solidFill>
                  <a:schemeClr val="accent3">
                    <a:lumMod val="25000"/>
                  </a:schemeClr>
                </a:solidFill>
                <a:latin typeface="Abadi"/>
                <a:hlinkClick r:id="rId3"/>
              </a:rPr>
              <a:t>https://api.spacexdata.com/v4/launches/past</a:t>
            </a:r>
            <a:r>
              <a:rPr lang="en-US" sz="1400" dirty="0">
                <a:solidFill>
                  <a:schemeClr val="accent3">
                    <a:lumMod val="25000"/>
                  </a:schemeClr>
                </a:solidFill>
                <a:latin typeface="Abadi"/>
              </a:rPr>
              <a:t>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Data Collection Notebook:</a:t>
            </a:r>
          </a:p>
          <a:p>
            <a:pPr marL="0" indent="0">
              <a:lnSpc>
                <a:spcPct val="100000"/>
              </a:lnSpc>
              <a:spcBef>
                <a:spcPts val="1400"/>
              </a:spcBef>
              <a:buNone/>
            </a:pPr>
            <a:r>
              <a:rPr lang="en-CA" sz="1400" dirty="0">
                <a:hlinkClick r:id="rId4"/>
              </a:rPr>
              <a:t>https://github.com/devtage-goladeji/ai-capstone/blob/main/spacex-data.ipynb</a:t>
            </a:r>
            <a:endParaRPr lang="en-CA"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DE01C087-EB2C-E9FE-74A5-B9F5DD866441}"/>
              </a:ext>
            </a:extLst>
          </p:cNvPr>
          <p:cNvSpPr/>
          <p:nvPr/>
        </p:nvSpPr>
        <p:spPr>
          <a:xfrm>
            <a:off x="7059007" y="1916935"/>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Task1:  (Collection) Request &amp; Parse the SpaceX launch data using Get Request  </a:t>
            </a:r>
          </a:p>
        </p:txBody>
      </p:sp>
      <p:sp>
        <p:nvSpPr>
          <p:cNvPr id="7" name="Rectangle 6">
            <a:extLst>
              <a:ext uri="{FF2B5EF4-FFF2-40B4-BE49-F238E27FC236}">
                <a16:creationId xmlns:a16="http://schemas.microsoft.com/office/drawing/2014/main" id="{D0CCC32A-C972-2DFC-1930-A716F8A1B20C}"/>
              </a:ext>
            </a:extLst>
          </p:cNvPr>
          <p:cNvSpPr/>
          <p:nvPr/>
        </p:nvSpPr>
        <p:spPr>
          <a:xfrm>
            <a:off x="7059007" y="2951286"/>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Task2: Filter the </a:t>
            </a:r>
            <a:r>
              <a:rPr lang="en-CA" dirty="0" err="1"/>
              <a:t>DataFrame</a:t>
            </a:r>
            <a:r>
              <a:rPr lang="en-CA" dirty="0"/>
              <a:t> to only include Falcon 9 launches</a:t>
            </a:r>
          </a:p>
        </p:txBody>
      </p:sp>
      <p:sp>
        <p:nvSpPr>
          <p:cNvPr id="8" name="Rectangle 7">
            <a:extLst>
              <a:ext uri="{FF2B5EF4-FFF2-40B4-BE49-F238E27FC236}">
                <a16:creationId xmlns:a16="http://schemas.microsoft.com/office/drawing/2014/main" id="{48998939-CDFB-B430-32CA-FAEDC4043CB8}"/>
              </a:ext>
            </a:extLst>
          </p:cNvPr>
          <p:cNvSpPr/>
          <p:nvPr/>
        </p:nvSpPr>
        <p:spPr>
          <a:xfrm>
            <a:off x="7059007" y="3985637"/>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3: (Wrangling) Deal with Missing Values (– fill via mean value)</a:t>
            </a:r>
          </a:p>
        </p:txBody>
      </p:sp>
      <p:sp>
        <p:nvSpPr>
          <p:cNvPr id="9" name="Rectangle 8">
            <a:extLst>
              <a:ext uri="{FF2B5EF4-FFF2-40B4-BE49-F238E27FC236}">
                <a16:creationId xmlns:a16="http://schemas.microsoft.com/office/drawing/2014/main" id="{1E19F4B6-7A4E-D60D-95AC-04FE766FCC6D}"/>
              </a:ext>
            </a:extLst>
          </p:cNvPr>
          <p:cNvSpPr/>
          <p:nvPr/>
        </p:nvSpPr>
        <p:spPr>
          <a:xfrm>
            <a:off x="7059007" y="5019988"/>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4: Save Data for further analysis</a:t>
            </a:r>
          </a:p>
        </p:txBody>
      </p:sp>
      <p:cxnSp>
        <p:nvCxnSpPr>
          <p:cNvPr id="11" name="Connector: Elbow 10">
            <a:extLst>
              <a:ext uri="{FF2B5EF4-FFF2-40B4-BE49-F238E27FC236}">
                <a16:creationId xmlns:a16="http://schemas.microsoft.com/office/drawing/2014/main" id="{CF0C0091-74AF-CD93-D547-507691D2EADD}"/>
              </a:ext>
            </a:extLst>
          </p:cNvPr>
          <p:cNvCxnSpPr>
            <a:stCxn id="2" idx="2"/>
            <a:endCxn id="7" idx="0"/>
          </p:cNvCxnSpPr>
          <p:nvPr/>
        </p:nvCxnSpPr>
        <p:spPr>
          <a:xfrm>
            <a:off x="9064077"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DCC5569-4085-EC1F-B6F6-99BF13696010}"/>
              </a:ext>
            </a:extLst>
          </p:cNvPr>
          <p:cNvCxnSpPr>
            <a:endCxn id="8" idx="0"/>
          </p:cNvCxnSpPr>
          <p:nvPr/>
        </p:nvCxnSpPr>
        <p:spPr>
          <a:xfrm flipH="1">
            <a:off x="9064077" y="3613042"/>
            <a:ext cx="6353" cy="372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9C338083-68D1-2695-ECD4-6BE3E9CC35B9}"/>
              </a:ext>
            </a:extLst>
          </p:cNvPr>
          <p:cNvCxnSpPr>
            <a:stCxn id="8" idx="2"/>
            <a:endCxn id="9" idx="0"/>
          </p:cNvCxnSpPr>
          <p:nvPr/>
        </p:nvCxnSpPr>
        <p:spPr>
          <a:xfrm>
            <a:off x="9064077"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1838</TotalTime>
  <Words>2595</Words>
  <Application>Microsoft Office PowerPoint</Application>
  <PresentationFormat>Widescreen</PresentationFormat>
  <Paragraphs>327</Paragraphs>
  <Slides>49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GB Oladeji</cp:lastModifiedBy>
  <cp:revision>339</cp:revision>
  <dcterms:created xsi:type="dcterms:W3CDTF">2021-04-29T18:58:34Z</dcterms:created>
  <dcterms:modified xsi:type="dcterms:W3CDTF">2023-07-26T16:52:35Z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